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svg" ContentType="image/sv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97" r:id="rId2"/>
    <p:sldId id="296" r:id="rId3"/>
    <p:sldId id="299" r:id="rId4"/>
    <p:sldId id="300" r:id="rId5"/>
    <p:sldId id="306" r:id="rId6"/>
    <p:sldId id="303" r:id="rId7"/>
    <p:sldId id="304" r:id="rId8"/>
    <p:sldId id="298" r:id="rId9"/>
  </p:sldIdLst>
  <p:sldSz cx="9144000" cy="5143500" type="screen16x9"/>
  <p:notesSz cx="6788150" cy="9923463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CF9FC"/>
    <a:srgbClr val="C52D3B"/>
    <a:srgbClr val="00A84C"/>
    <a:srgbClr val="504F53"/>
    <a:srgbClr val="8D8C9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360" autoAdjust="0"/>
  </p:normalViewPr>
  <p:slideViewPr>
    <p:cSldViewPr showGuides="1">
      <p:cViewPr varScale="1">
        <p:scale>
          <a:sx n="140" d="100"/>
          <a:sy n="140" d="100"/>
        </p:scale>
        <p:origin x="-804" y="-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5047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15.06.2020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250" fontAlgn="base">
              <a:spcBef>
                <a:spcPct val="0"/>
              </a:spcBef>
              <a:spcAft>
                <a:spcPct val="0"/>
              </a:spcAft>
              <a:defRPr/>
            </a:pPr>
            <a:fld id="{D064DFCC-B205-4627-9E71-2249C5B88AAB}" type="slidenum">
              <a:rPr lang="ru-RU" smtClean="0">
                <a:solidFill>
                  <a:srgbClr val="000000"/>
                </a:solidFill>
              </a:rPr>
              <a:pPr defTabSz="1025250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5752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15.06.2020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15.06.2020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15.06.2020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15.06.2020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15.06.2020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8775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15.06.2020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15.06.2020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63" y="411510"/>
            <a:ext cx="1428759" cy="1363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TextBox 4"/>
          <p:cNvSpPr txBox="1">
            <a:spLocks noChangeArrowheads="1"/>
          </p:cNvSpPr>
          <p:nvPr/>
        </p:nvSpPr>
        <p:spPr bwMode="auto">
          <a:xfrm>
            <a:off x="1975941" y="1923678"/>
            <a:ext cx="4819650" cy="33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043056" eaLnBrk="1" hangingPunct="1">
              <a:spcBef>
                <a:spcPct val="0"/>
              </a:spcBef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83" name="TextBox 42"/>
          <p:cNvSpPr txBox="1">
            <a:spLocks noChangeArrowheads="1"/>
          </p:cNvSpPr>
          <p:nvPr/>
        </p:nvSpPr>
        <p:spPr bwMode="auto">
          <a:xfrm>
            <a:off x="426382" y="3136063"/>
            <a:ext cx="8032750" cy="82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400" b="1" dirty="0" smtClean="0">
                <a:solidFill>
                  <a:srgbClr val="005AA9"/>
                </a:solidFill>
              </a:rPr>
              <a:t>Предоставление субсидий из федерального </a:t>
            </a:r>
            <a:r>
              <a:rPr lang="ru-RU" sz="2400" b="1" smtClean="0">
                <a:solidFill>
                  <a:srgbClr val="005AA9"/>
                </a:solidFill>
              </a:rPr>
              <a:t>бюджета  и их  налогообложение.</a:t>
            </a:r>
            <a:endParaRPr lang="ru-RU" altLang="ru-RU" sz="2400" b="1" dirty="0">
              <a:solidFill>
                <a:srgbClr val="005AA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953937"/>
            <a:ext cx="429141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7113"/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начальник отдела налогообложения доходов физических лиц и администрирования страховых взносов</a:t>
            </a:r>
          </a:p>
          <a:p>
            <a:pPr defTabSz="1027113"/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О.А. Пинчук</a:t>
            </a:r>
            <a:endParaRPr lang="ru-RU" alt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665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81929" y="336469"/>
            <a:ext cx="8052694" cy="579097"/>
          </a:xfrm>
          <a:ln>
            <a:noFill/>
          </a:ln>
        </p:spPr>
        <p:txBody>
          <a:bodyPr/>
          <a:lstStyle/>
          <a:p>
            <a:pPr algn="ctr"/>
            <a:r>
              <a:rPr lang="ru-RU" sz="2000" dirty="0" smtClean="0"/>
              <a:t>Основные нормативные документы по  выплате субсидий: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1665776"/>
            <a:ext cx="1152128" cy="70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  <p:sp>
        <p:nvSpPr>
          <p:cNvPr id="17" name="Объект 16"/>
          <p:cNvSpPr>
            <a:spLocks noGrp="1"/>
          </p:cNvSpPr>
          <p:nvPr>
            <p:ph idx="1"/>
          </p:nvPr>
        </p:nvSpPr>
        <p:spPr>
          <a:xfrm>
            <a:off x="6588224" y="3291830"/>
            <a:ext cx="1655664" cy="14198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7544" y="1142128"/>
            <a:ext cx="8136904" cy="1440160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1</a:t>
            </a:r>
            <a:r>
              <a:rPr lang="ru-RU" sz="3200" dirty="0" smtClean="0"/>
              <a:t>. </a:t>
            </a:r>
            <a:r>
              <a:rPr lang="ru-RU" sz="2400" dirty="0" smtClean="0"/>
              <a:t>Правила получения субсидий - Постановление </a:t>
            </a:r>
            <a:r>
              <a:rPr lang="ru-RU" sz="2400" dirty="0"/>
              <a:t>Правительства РФ от 24.04.2020 № </a:t>
            </a:r>
            <a:r>
              <a:rPr lang="ru-RU" sz="2400" dirty="0" smtClean="0"/>
              <a:t>576. </a:t>
            </a:r>
            <a:endParaRPr lang="ru-RU" sz="2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715766"/>
            <a:ext cx="7992888" cy="2016223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2. Перечень пострадавших отраслей - Постановление </a:t>
            </a:r>
            <a:r>
              <a:rPr lang="ru-RU" sz="2400" dirty="0"/>
              <a:t>Правительства РФ от 03.04.2020 г. № 434 </a:t>
            </a:r>
          </a:p>
          <a:p>
            <a:pPr algn="ctr"/>
            <a:r>
              <a:rPr lang="ru-RU" sz="2400" dirty="0" smtClean="0"/>
              <a:t> </a:t>
            </a:r>
            <a:r>
              <a:rPr lang="ru-RU" sz="2400" dirty="0"/>
              <a:t>(</a:t>
            </a:r>
            <a:r>
              <a:rPr lang="ru-RU" sz="2400" i="1" dirty="0">
                <a:solidFill>
                  <a:schemeClr val="bg1"/>
                </a:solidFill>
              </a:rPr>
              <a:t>внесены дополнения Постановлениями Правительства РФ от 10.04.2020 </a:t>
            </a:r>
            <a:r>
              <a:rPr lang="ru-RU" sz="2400" i="1" dirty="0" smtClean="0">
                <a:solidFill>
                  <a:schemeClr val="bg1"/>
                </a:solidFill>
              </a:rPr>
              <a:t>№ 479, </a:t>
            </a:r>
            <a:r>
              <a:rPr lang="ru-RU" sz="2400" i="1" dirty="0">
                <a:solidFill>
                  <a:schemeClr val="bg1"/>
                </a:solidFill>
              </a:rPr>
              <a:t>от 18.04.2020 </a:t>
            </a:r>
            <a:r>
              <a:rPr lang="ru-RU" sz="2400" i="1" dirty="0" smtClean="0">
                <a:solidFill>
                  <a:schemeClr val="bg1"/>
                </a:solidFill>
              </a:rPr>
              <a:t>№ 540, </a:t>
            </a:r>
            <a:r>
              <a:rPr lang="ru-RU" sz="2400" i="1" dirty="0">
                <a:solidFill>
                  <a:schemeClr val="bg1"/>
                </a:solidFill>
              </a:rPr>
              <a:t>от 12.05.2020 </a:t>
            </a:r>
            <a:r>
              <a:rPr lang="ru-RU" sz="2400" i="1" dirty="0" smtClean="0">
                <a:solidFill>
                  <a:schemeClr val="bg1"/>
                </a:solidFill>
              </a:rPr>
              <a:t>№ 657, </a:t>
            </a:r>
            <a:r>
              <a:rPr lang="ru-RU" sz="2400" i="1" dirty="0">
                <a:solidFill>
                  <a:schemeClr val="bg1"/>
                </a:solidFill>
              </a:rPr>
              <a:t>от 26.05.2020 </a:t>
            </a:r>
            <a:r>
              <a:rPr lang="ru-RU" sz="2400" i="1" dirty="0" smtClean="0">
                <a:solidFill>
                  <a:schemeClr val="bg1"/>
                </a:solidFill>
              </a:rPr>
              <a:t>№ 745). </a:t>
            </a:r>
            <a:endParaRPr lang="ru-RU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766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915566"/>
            <a:ext cx="8064896" cy="3960440"/>
          </a:xfrm>
        </p:spPr>
        <p:txBody>
          <a:bodyPr/>
          <a:lstStyle/>
          <a:p>
            <a:pPr marL="570255" indent="-285750" algn="just">
              <a:buFont typeface="Wingdings" panose="05000000000000000000" pitchFamily="2" charset="2"/>
              <a:buChar char="Ø"/>
            </a:pPr>
            <a:r>
              <a:rPr lang="ru-RU" sz="1400" dirty="0" smtClean="0"/>
              <a:t> 	</a:t>
            </a:r>
            <a:r>
              <a:rPr lang="ru-RU" sz="1500" dirty="0" smtClean="0">
                <a:solidFill>
                  <a:srgbClr val="C52D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заявитель </a:t>
            </a:r>
            <a:r>
              <a:rPr lang="ru-RU" sz="1500" dirty="0">
                <a:solidFill>
                  <a:srgbClr val="C52D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включён в единый реестр субъектов малого и среднего предпринимательства по состоянию на 1 марта </a:t>
            </a:r>
            <a:r>
              <a:rPr lang="ru-RU" sz="1500">
                <a:solidFill>
                  <a:srgbClr val="C52D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1500" smtClean="0">
                <a:solidFill>
                  <a:srgbClr val="C52D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года;</a:t>
            </a:r>
            <a:endParaRPr lang="ru-RU" sz="1500" dirty="0">
              <a:solidFill>
                <a:srgbClr val="C52D3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0255" indent="-285750" algn="just">
              <a:buFont typeface="Wingdings" panose="05000000000000000000" pitchFamily="2" charset="2"/>
              <a:buChar char="Ø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отрасль, в которой ведется деятельность заявителя, относится к отраслям, утвержденным 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Правительства РФ от 03.04.2020 № 434; 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0255" indent="-285750" algn="just">
              <a:buFont typeface="Wingdings" panose="05000000000000000000" pitchFamily="2" charset="2"/>
              <a:buChar char="Ø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00" dirty="0" smtClean="0">
                <a:solidFill>
                  <a:srgbClr val="C52D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solidFill>
                  <a:srgbClr val="C52D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заявитель не находится в процессе ликвидации, в отношении него не введена процедура банкротства и не принято решение о предстоящем исключении из ЕГРЮЛ;</a:t>
            </a:r>
          </a:p>
          <a:p>
            <a:pPr marL="570255" indent="-285750" algn="just">
              <a:buFont typeface="Wingdings" panose="05000000000000000000" pitchFamily="2" charset="2"/>
              <a:buChar char="Ø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заявителя по состоянию на 1 марта 2020 г. отсутствует недоимка по налогам и страховым взносам, в совокупности (с учетом имеющейся переплаты по налогам и страховым взносам) превышающая 3000 рублей. При расчете суммы недоимки используются сведения о ее погашении, имеющиеся у налогового органа на дату подачи заявления о предоставлении субсидии;</a:t>
            </a:r>
          </a:p>
          <a:p>
            <a:pPr marL="570255" indent="-285750" algn="just">
              <a:buFont typeface="Wingdings" panose="05000000000000000000" pitchFamily="2" charset="2"/>
              <a:buChar char="Ø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500" dirty="0" smtClean="0">
                <a:solidFill>
                  <a:srgbClr val="C52D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500" dirty="0">
                <a:solidFill>
                  <a:srgbClr val="C52D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работников заявителя в месяце, за который выплачивается субсидия, составляет не менее 90% от количества работников в марте 2020 года или снижено не более чем на 1 человека по отношению к количеству работников в марте 2020 года.</a:t>
            </a:r>
          </a:p>
          <a:p>
            <a:pPr algn="just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849243" cy="504055"/>
          </a:xfrm>
        </p:spPr>
        <p:txBody>
          <a:bodyPr/>
          <a:lstStyle/>
          <a:p>
            <a:pPr algn="ctr"/>
            <a:r>
              <a:rPr lang="ru-RU" sz="3200" dirty="0" smtClean="0"/>
              <a:t>Основные условия: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4765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7172"/>
            <a:ext cx="8208912" cy="360040"/>
          </a:xfrm>
        </p:spPr>
        <p:txBody>
          <a:bodyPr/>
          <a:lstStyle/>
          <a:p>
            <a:pPr algn="ctr"/>
            <a:r>
              <a:rPr lang="ru-RU" sz="2400" dirty="0" smtClean="0"/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субсидии: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843558"/>
            <a:ext cx="7632848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 smtClean="0"/>
              <a:t>1. Для </a:t>
            </a:r>
            <a:r>
              <a:rPr lang="ru-RU" sz="1800" dirty="0"/>
              <a:t>ЮЛ = 12 130 руб.  х  кол-во </a:t>
            </a:r>
            <a:r>
              <a:rPr lang="ru-RU" sz="1800" dirty="0" smtClean="0"/>
              <a:t>работников </a:t>
            </a:r>
            <a:r>
              <a:rPr lang="ru-RU" sz="1800" dirty="0"/>
              <a:t>в марте 2020 года.</a:t>
            </a:r>
          </a:p>
          <a:p>
            <a:r>
              <a:rPr lang="ru-RU" sz="1800" dirty="0"/>
              <a:t>2. Для ИП = 12 130 руб.  х  (кол-во </a:t>
            </a:r>
            <a:r>
              <a:rPr lang="ru-RU" sz="1800" dirty="0" smtClean="0"/>
              <a:t>работников </a:t>
            </a:r>
            <a:r>
              <a:rPr lang="ru-RU" sz="1800" dirty="0"/>
              <a:t>в марте 2020 года + 1 ИП)</a:t>
            </a:r>
          </a:p>
          <a:p>
            <a:r>
              <a:rPr lang="ru-RU" sz="1800" dirty="0"/>
              <a:t>3. Для ИП (без работников) = 12 130 руб.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237491" y="3291830"/>
            <a:ext cx="6214830" cy="14015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AutoNum type="arabicPeriod"/>
            </a:pPr>
            <a:r>
              <a:rPr lang="ru-RU" sz="2100" dirty="0" smtClean="0"/>
              <a:t>Для </a:t>
            </a:r>
            <a:r>
              <a:rPr lang="ru-RU" sz="2100" dirty="0"/>
              <a:t>получения субсидии </a:t>
            </a:r>
            <a:r>
              <a:rPr lang="ru-RU" sz="2100" dirty="0">
                <a:solidFill>
                  <a:srgbClr val="8CF9FC"/>
                </a:solidFill>
              </a:rPr>
              <a:t>за апрель 2020 г. </a:t>
            </a:r>
            <a:endParaRPr lang="ru-RU" sz="2100" dirty="0" smtClean="0">
              <a:solidFill>
                <a:srgbClr val="8CF9FC"/>
              </a:solidFill>
            </a:endParaRPr>
          </a:p>
          <a:p>
            <a:r>
              <a:rPr lang="ru-RU" sz="2100" dirty="0">
                <a:solidFill>
                  <a:srgbClr val="FFC000"/>
                </a:solidFill>
              </a:rPr>
              <a:t> </a:t>
            </a:r>
            <a:r>
              <a:rPr lang="ru-RU" sz="2100" dirty="0" smtClean="0">
                <a:solidFill>
                  <a:srgbClr val="FFC000"/>
                </a:solidFill>
              </a:rPr>
              <a:t>                      - с </a:t>
            </a:r>
            <a:r>
              <a:rPr lang="ru-RU" sz="2100" dirty="0">
                <a:solidFill>
                  <a:srgbClr val="FFC000"/>
                </a:solidFill>
              </a:rPr>
              <a:t>1 мая до 1 июня 2020 г.</a:t>
            </a:r>
          </a:p>
          <a:p>
            <a:r>
              <a:rPr lang="ru-RU" sz="2100" dirty="0"/>
              <a:t>2. </a:t>
            </a:r>
            <a:r>
              <a:rPr lang="ru-RU" sz="2100" dirty="0" smtClean="0"/>
              <a:t>  Для </a:t>
            </a:r>
            <a:r>
              <a:rPr lang="ru-RU" sz="2100" dirty="0"/>
              <a:t>получения субсидии </a:t>
            </a:r>
            <a:r>
              <a:rPr lang="ru-RU" sz="2100" dirty="0">
                <a:solidFill>
                  <a:srgbClr val="8CF9FC"/>
                </a:solidFill>
              </a:rPr>
              <a:t>за май 2020 г. </a:t>
            </a:r>
            <a:endParaRPr lang="ru-RU" sz="2100" dirty="0" smtClean="0">
              <a:solidFill>
                <a:srgbClr val="8CF9FC"/>
              </a:solidFill>
            </a:endParaRPr>
          </a:p>
          <a:p>
            <a:r>
              <a:rPr lang="ru-RU" sz="2100" dirty="0">
                <a:solidFill>
                  <a:srgbClr val="FFC000"/>
                </a:solidFill>
              </a:rPr>
              <a:t> </a:t>
            </a:r>
            <a:r>
              <a:rPr lang="ru-RU" sz="2100" dirty="0" smtClean="0">
                <a:solidFill>
                  <a:srgbClr val="FFC000"/>
                </a:solidFill>
              </a:rPr>
              <a:t>                      - </a:t>
            </a:r>
            <a:r>
              <a:rPr lang="ru-RU" sz="2100" dirty="0">
                <a:solidFill>
                  <a:srgbClr val="FFC000"/>
                </a:solidFill>
              </a:rPr>
              <a:t>с 1 июня до 1 июля 2020 г.</a:t>
            </a: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23528" y="2787774"/>
            <a:ext cx="8208912" cy="360040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предоставления заявления: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9189" y="1904622"/>
            <a:ext cx="763284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i="1" dirty="0" smtClean="0"/>
              <a:t>Количество работников определяется </a:t>
            </a:r>
            <a:r>
              <a:rPr lang="ru-RU" sz="1500" i="1" dirty="0"/>
              <a:t>ФНС России на основании полученных от Пенсионного фонда РФ данных из отчетности по форме «Сведения о застрахованных </a:t>
            </a:r>
            <a:r>
              <a:rPr lang="ru-RU" sz="1500" i="1" dirty="0" smtClean="0"/>
              <a:t>лицах» форма СЗВ-М.</a:t>
            </a:r>
            <a:endParaRPr lang="ru-RU" sz="1500" i="1" dirty="0"/>
          </a:p>
        </p:txBody>
      </p:sp>
    </p:spTree>
    <p:extLst>
      <p:ext uri="{BB962C8B-B14F-4D97-AF65-F5344CB8AC3E}">
        <p14:creationId xmlns:p14="http://schemas.microsoft.com/office/powerpoint/2010/main" xmlns="" val="335455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42101231-1855-46EE-A3D9-B84E75ACB56A}"/>
              </a:ext>
            </a:extLst>
          </p:cNvPr>
          <p:cNvSpPr/>
          <p:nvPr/>
        </p:nvSpPr>
        <p:spPr>
          <a:xfrm>
            <a:off x="0" y="-1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977900" dist="698500" dir="13500000">
              <a:prstClr val="black">
                <a:alpha val="12000"/>
              </a:prst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4255A48-2E46-447F-98DA-0E287025F3FD}"/>
              </a:ext>
            </a:extLst>
          </p:cNvPr>
          <p:cNvSpPr/>
          <p:nvPr/>
        </p:nvSpPr>
        <p:spPr>
          <a:xfrm>
            <a:off x="0" y="0"/>
            <a:ext cx="926595" cy="92659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xmlns="" id="{51A55428-D23F-4777-96FE-D91E0B26310D}"/>
              </a:ext>
            </a:extLst>
          </p:cNvPr>
          <p:cNvSpPr txBox="1">
            <a:spLocks/>
          </p:cNvSpPr>
          <p:nvPr/>
        </p:nvSpPr>
        <p:spPr>
          <a:xfrm>
            <a:off x="1196625" y="0"/>
            <a:ext cx="1485165" cy="92659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257175" algn="l"/>
              </a:tabLst>
            </a:pPr>
            <a:endParaRPr lang="ru-RU" sz="2700" b="1" dirty="0">
              <a:solidFill>
                <a:schemeClr val="bg1"/>
              </a:solidFill>
              <a:latin typeface="Roboto Condensed" panose="02000000000000000000" pitchFamily="2" charset="0"/>
            </a:endParaRPr>
          </a:p>
        </p:txBody>
      </p:sp>
      <p:pic>
        <p:nvPicPr>
          <p:cNvPr id="30" name="Рисунок 29" descr="Мозговой штурм в группе">
            <a:extLst>
              <a:ext uri="{FF2B5EF4-FFF2-40B4-BE49-F238E27FC236}">
                <a16:creationId xmlns:a16="http://schemas.microsoft.com/office/drawing/2014/main" xmlns="" id="{34D0E67C-D226-4DF5-9D1B-EAB51874B8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184347" y="184347"/>
            <a:ext cx="557902" cy="557902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xmlns="" id="{D2D212B0-9DBD-419F-A66E-FB6B2D896DEC}"/>
              </a:ext>
            </a:extLst>
          </p:cNvPr>
          <p:cNvSpPr txBox="1">
            <a:spLocks/>
          </p:cNvSpPr>
          <p:nvPr/>
        </p:nvSpPr>
        <p:spPr>
          <a:xfrm>
            <a:off x="1034390" y="-2"/>
            <a:ext cx="6021669" cy="87121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2000" kern="800" spc="-13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09585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19170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828754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438339" indent="0" algn="ctr" defTabSz="121917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anose="020B0604020202020204" pitchFamily="34" charset="0"/>
              <a:buNone/>
              <a:defRPr sz="1600" kern="8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047924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7509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7093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6678" indent="0" algn="ctr" defTabSz="121917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667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tabLst>
                <a:tab pos="257175" algn="l"/>
              </a:tabLst>
            </a:pPr>
            <a:r>
              <a:rPr lang="ru-RU" sz="18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о предоставлении субсидий  субъектам малого и среднего предпринимательства  </a:t>
            </a:r>
          </a:p>
          <a:p>
            <a:pPr algn="l">
              <a:tabLst>
                <a:tab pos="257175" algn="l"/>
              </a:tabLst>
            </a:pPr>
            <a:r>
              <a:rPr lang="ru-RU" sz="18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Постановлению Правительства от 24.04.2020 № 576)</a:t>
            </a:r>
            <a:endParaRPr lang="ru-RU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506CE94-CAF8-4717-A14A-BFE3F0380C9D}"/>
              </a:ext>
            </a:extLst>
          </p:cNvPr>
          <p:cNvSpPr/>
          <p:nvPr/>
        </p:nvSpPr>
        <p:spPr>
          <a:xfrm>
            <a:off x="7534984" y="301714"/>
            <a:ext cx="1519514" cy="32316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ru-RU" sz="800" dirty="0">
                <a:solidFill>
                  <a:schemeClr val="tx1">
                    <a:lumMod val="75000"/>
                  </a:schemeClr>
                </a:solidFill>
                <a:latin typeface="+mj-lt"/>
              </a:rPr>
              <a:t>сведения по состоянию на </a:t>
            </a:r>
            <a:br>
              <a:rPr lang="ru-RU" sz="800" dirty="0">
                <a:solidFill>
                  <a:schemeClr val="tx1">
                    <a:lumMod val="75000"/>
                  </a:schemeClr>
                </a:solidFill>
                <a:latin typeface="+mj-lt"/>
              </a:rPr>
            </a:br>
            <a:r>
              <a:rPr lang="ru-RU" sz="800" dirty="0" smtClean="0">
                <a:solidFill>
                  <a:schemeClr val="tx1">
                    <a:lumMod val="75000"/>
                  </a:schemeClr>
                </a:solidFill>
                <a:latin typeface="+mj-lt"/>
              </a:rPr>
              <a:t>15.06.2020</a:t>
            </a:r>
            <a:endParaRPr lang="ru-RU" sz="800" dirty="0">
              <a:solidFill>
                <a:schemeClr val="tx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8" name="Рисунок 7" descr="Часы">
            <a:extLst>
              <a:ext uri="{FF2B5EF4-FFF2-40B4-BE49-F238E27FC236}">
                <a16:creationId xmlns:a16="http://schemas.microsoft.com/office/drawing/2014/main" xmlns="" id="{7B232918-E729-482D-BE57-AE0808CE94E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281587" y="336597"/>
            <a:ext cx="253398" cy="253398"/>
          </a:xfrm>
          <a:prstGeom prst="rect">
            <a:avLst/>
          </a:prstGeom>
        </p:spPr>
      </p:pic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CA79D57B-619B-4BC1-964C-28AFFB8F55AE}"/>
              </a:ext>
            </a:extLst>
          </p:cNvPr>
          <p:cNvCxnSpPr>
            <a:cxnSpLocks/>
          </p:cNvCxnSpPr>
          <p:nvPr/>
        </p:nvCxnSpPr>
        <p:spPr>
          <a:xfrm>
            <a:off x="7056059" y="0"/>
            <a:ext cx="0" cy="9265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xmlns="" id="{64095C71-CF29-4BF9-92CD-B7B33148C043}"/>
              </a:ext>
            </a:extLst>
          </p:cNvPr>
          <p:cNvCxnSpPr>
            <a:cxnSpLocks/>
          </p:cNvCxnSpPr>
          <p:nvPr/>
        </p:nvCxnSpPr>
        <p:spPr>
          <a:xfrm>
            <a:off x="0" y="926595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8748464" y="4011910"/>
            <a:ext cx="306034" cy="1008112"/>
          </a:xfrm>
          <a:prstGeom prst="rect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748464" y="4587974"/>
            <a:ext cx="306034" cy="43204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</a:rPr>
              <a:t>4</a:t>
            </a:r>
            <a:endParaRPr lang="ru-RU" sz="2000" dirty="0">
              <a:solidFill>
                <a:srgbClr val="FF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17291824"/>
              </p:ext>
            </p:extLst>
          </p:nvPr>
        </p:nvGraphicFramePr>
        <p:xfrm>
          <a:off x="323528" y="1419621"/>
          <a:ext cx="8064895" cy="3024337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627869"/>
                <a:gridCol w="2546025"/>
                <a:gridCol w="2090802"/>
                <a:gridCol w="1800199"/>
              </a:tblGrid>
              <a:tr h="16465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Период, за который </a:t>
                      </a:r>
                      <a:r>
                        <a:rPr lang="ru-RU" sz="1800" u="none" strike="noStrike" dirty="0" smtClean="0">
                          <a:effectLst/>
                        </a:rPr>
                        <a:t>предоставлены </a:t>
                      </a:r>
                      <a:r>
                        <a:rPr lang="ru-RU" sz="1800" u="none" strike="noStrike" dirty="0">
                          <a:effectLst/>
                        </a:rPr>
                        <a:t>заявления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Количество налогоплательщиков, </a:t>
                      </a:r>
                      <a:r>
                        <a:rPr lang="ru-RU" sz="1800" u="none" strike="noStrike" dirty="0" smtClean="0">
                          <a:effectLst/>
                        </a:rPr>
                        <a:t>подавших заявления на выплату субсидий, чел.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Сумма рассчитанных субсидий, </a:t>
                      </a:r>
                      <a:endParaRPr lang="ru-RU" sz="1800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млн</a:t>
                      </a:r>
                      <a:r>
                        <a:rPr lang="ru-RU" sz="1800" u="none" strike="noStrike" dirty="0">
                          <a:effectLst/>
                        </a:rPr>
                        <a:t>. руб.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effectLst/>
                        </a:rPr>
                        <a:t>Выплачено, </a:t>
                      </a:r>
                      <a:endParaRPr lang="ru-RU" sz="1800" u="none" strike="noStrike" dirty="0" smtClean="0">
                        <a:effectLst/>
                      </a:endParaRPr>
                    </a:p>
                    <a:p>
                      <a:pPr algn="ctr" fontAlgn="ctr"/>
                      <a:r>
                        <a:rPr lang="ru-RU" sz="1800" u="none" strike="noStrike" dirty="0" smtClean="0">
                          <a:effectLst/>
                        </a:rPr>
                        <a:t>млн</a:t>
                      </a:r>
                      <a:r>
                        <a:rPr lang="ru-RU" sz="1800" u="none" strike="noStrike" dirty="0">
                          <a:effectLst/>
                        </a:rPr>
                        <a:t>. руб.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71183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Апрель</a:t>
                      </a:r>
                      <a:endParaRPr lang="ru-RU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6261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207,8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205,3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6659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Май</a:t>
                      </a:r>
                      <a:endParaRPr lang="ru-RU" sz="2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>
                          <a:effectLst/>
                        </a:rPr>
                        <a:t>4409</a:t>
                      </a:r>
                      <a:endParaRPr lang="ru-RU" sz="2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152,1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effectLst/>
                        </a:rPr>
                        <a:t>17,3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1325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267494"/>
            <a:ext cx="7548638" cy="504056"/>
          </a:xfrm>
        </p:spPr>
        <p:txBody>
          <a:bodyPr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Проверить соблюдение условий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13" name="Рисунок 12"/>
          <p:cNvPicPr/>
          <p:nvPr/>
        </p:nvPicPr>
        <p:blipFill rotWithShape="1">
          <a:blip r:embed="rId2" cstate="print"/>
          <a:srcRect l="1169" t="15507" r="2007" b="36173"/>
          <a:stretch/>
        </p:blipFill>
        <p:spPr bwMode="auto">
          <a:xfrm>
            <a:off x="971600" y="771550"/>
            <a:ext cx="6552728" cy="194373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15" name="Рисунок 14"/>
          <p:cNvPicPr/>
          <p:nvPr/>
        </p:nvPicPr>
        <p:blipFill rotWithShape="1">
          <a:blip r:embed="rId3" cstate="print"/>
          <a:srcRect t="19172" b="39370"/>
          <a:stretch/>
        </p:blipFill>
        <p:spPr bwMode="auto">
          <a:xfrm>
            <a:off x="971600" y="2787774"/>
            <a:ext cx="6552728" cy="19442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2" name="Овал 1"/>
          <p:cNvSpPr/>
          <p:nvPr/>
        </p:nvSpPr>
        <p:spPr>
          <a:xfrm>
            <a:off x="1763688" y="1851670"/>
            <a:ext cx="525658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567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504" y="915567"/>
            <a:ext cx="8352928" cy="3796134"/>
          </a:xfrm>
        </p:spPr>
        <p:txBody>
          <a:bodyPr/>
          <a:lstStyle/>
          <a:p>
            <a:pPr marL="627405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/>
              <a:t>	В </a:t>
            </a:r>
            <a:r>
              <a:rPr lang="ru-RU" sz="2000" dirty="0"/>
              <a:t>соответствии с Федеральным законом РФ от 22.04.2020 № 121-ФЗ субсидии не учитываются в доходах (расходах) при расчете налога на прибыль (ЮЛ), УСН (ЮЛ и ИП), НДФЛ (ИП</a:t>
            </a:r>
            <a:r>
              <a:rPr lang="ru-RU" sz="2000" dirty="0" smtClean="0"/>
              <a:t>).</a:t>
            </a:r>
            <a:endParaRPr lang="ru-RU" sz="2000" dirty="0"/>
          </a:p>
          <a:p>
            <a:pPr marL="627405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/>
              <a:t>	Если </a:t>
            </a:r>
            <a:r>
              <a:rPr lang="ru-RU" sz="2000" dirty="0"/>
              <a:t>полученная субсидия выплачена наемным работникам в качестве заработной платы, то необходимо исчислить и уплатить в бюджет НДФЛ и страховые взносы в общеустановленном порядке (ст. 226 НК РФ, ст.420 и ст. 431 НК.)</a:t>
            </a:r>
          </a:p>
          <a:p>
            <a:pPr marL="627405" indent="-342900" algn="just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000" dirty="0" smtClean="0"/>
              <a:t>	По </a:t>
            </a:r>
            <a:r>
              <a:rPr lang="ru-RU" sz="2000" dirty="0"/>
              <a:t>товарам (работам, услугам), оплаченным за счет субсидий, указанных в ст. 251 НК РФ, налогоплательщик вправе принять НДС к </a:t>
            </a:r>
            <a:r>
              <a:rPr lang="ru-RU" sz="2000" dirty="0" smtClean="0"/>
              <a:t>вычету.</a:t>
            </a:r>
            <a:endParaRPr lang="ru-RU" sz="20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411511"/>
            <a:ext cx="7548638" cy="288031"/>
          </a:xfrm>
        </p:spPr>
        <p:txBody>
          <a:bodyPr/>
          <a:lstStyle/>
          <a:p>
            <a:pPr algn="ctr"/>
            <a:r>
              <a:rPr lang="ru-RU" sz="3500" dirty="0" smtClean="0"/>
              <a:t>Налогообложение субсидий</a:t>
            </a:r>
            <a:endParaRPr lang="ru-RU" sz="35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753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189" y="1491630"/>
            <a:ext cx="7548638" cy="1800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7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5305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2063</TotalTime>
  <Words>249</Words>
  <Application>Microsoft Office PowerPoint</Application>
  <PresentationFormat>Экран (16:9)</PresentationFormat>
  <Paragraphs>56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Present_FNS2012_16-9</vt:lpstr>
      <vt:lpstr>Слайд 1</vt:lpstr>
      <vt:lpstr>Основные нормативные документы по  выплате субсидий:</vt:lpstr>
      <vt:lpstr>Основные условия:</vt:lpstr>
      <vt:lpstr>    Размер субсидии: </vt:lpstr>
      <vt:lpstr>Слайд 5</vt:lpstr>
      <vt:lpstr>Проверить соблюдение условий</vt:lpstr>
      <vt:lpstr>Налогообложение субсидий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Приезжих Татьяна Владимировна</cp:lastModifiedBy>
  <cp:revision>293</cp:revision>
  <cp:lastPrinted>2019-02-11T06:39:45Z</cp:lastPrinted>
  <dcterms:created xsi:type="dcterms:W3CDTF">2016-04-01T10:55:54Z</dcterms:created>
  <dcterms:modified xsi:type="dcterms:W3CDTF">2020-06-15T09:45:50Z</dcterms:modified>
</cp:coreProperties>
</file>